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8" r:id="rId2"/>
    <p:sldId id="273" r:id="rId3"/>
    <p:sldId id="274" r:id="rId4"/>
    <p:sldId id="275" r:id="rId5"/>
    <p:sldId id="271" r:id="rId6"/>
    <p:sldId id="266" r:id="rId7"/>
    <p:sldId id="269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5302A-BCEB-4575-9BEA-784324D8BA2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39C14-A1AC-4B6A-8768-773EA4929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94A8E7-D7DE-415E-A8BB-B44A4E73EE3D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DACA80-B246-47FF-9047-FBCADFCF85DC}" type="slidenum">
              <a:rPr lang="en-US"/>
              <a:pPr/>
              <a:t>7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54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 b="1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86ABE21-F4EE-4365-A72F-B455A7C8550F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600200"/>
            <a:ext cx="7772400" cy="1143000"/>
          </a:xfrm>
        </p:spPr>
        <p:txBody>
          <a:bodyPr/>
          <a:lstStyle/>
          <a:p>
            <a:pPr algn="l"/>
            <a:r>
              <a:rPr lang="en-US" sz="7200" b="1" dirty="0"/>
              <a:t>Experimental Design </a:t>
            </a:r>
            <a:r>
              <a:rPr lang="en-US" sz="7200" b="1" dirty="0" smtClean="0"/>
              <a:t>Project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8992297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914400"/>
          </a:xfrm>
        </p:spPr>
        <p:txBody>
          <a:bodyPr/>
          <a:lstStyle/>
          <a:p>
            <a:r>
              <a:rPr lang="en-US" sz="5400" b="1" dirty="0" smtClean="0"/>
              <a:t>Experiment Due Dates</a:t>
            </a:r>
            <a:endParaRPr lang="en-US" sz="5400" b="1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294406"/>
              </p:ext>
            </p:extLst>
          </p:nvPr>
        </p:nvGraphicFramePr>
        <p:xfrm>
          <a:off x="838200" y="1219200"/>
          <a:ext cx="8001000" cy="5336309"/>
        </p:xfrm>
        <a:graphic>
          <a:graphicData uri="http://schemas.openxmlformats.org/drawingml/2006/table">
            <a:tbl>
              <a:tblPr/>
              <a:tblGrid>
                <a:gridCol w="1283179"/>
                <a:gridCol w="6717821"/>
              </a:tblGrid>
              <a:tr h="81784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effectLst/>
                        </a:rPr>
                        <a:t>Today</a:t>
                      </a:r>
                      <a:endParaRPr lang="en-US" sz="24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effectLst/>
                        </a:rPr>
                        <a:t>Problem/question due</a:t>
                      </a:r>
                      <a:r>
                        <a:rPr lang="en-US" sz="2800" b="1" dirty="0" smtClean="0">
                          <a:effectLst/>
                        </a:rPr>
                        <a:t>.</a:t>
                      </a:r>
                      <a:endParaRPr lang="en-US" sz="28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5109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effectLst/>
                        </a:rPr>
                        <a:t>3/30</a:t>
                      </a:r>
                      <a:br>
                        <a:rPr lang="en-US" sz="2400" b="1" dirty="0">
                          <a:effectLst/>
                        </a:rPr>
                      </a:br>
                      <a:r>
                        <a:rPr lang="en-US" sz="2400" b="1" dirty="0" smtClean="0">
                          <a:effectLst/>
                        </a:rPr>
                        <a:t>3/31</a:t>
                      </a:r>
                      <a:endParaRPr lang="en-US" sz="24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effectLst/>
                        </a:rPr>
                        <a:t>Hypothesis </a:t>
                      </a:r>
                      <a:r>
                        <a:rPr lang="en-US" sz="2800" b="1" dirty="0" smtClean="0">
                          <a:effectLst/>
                        </a:rPr>
                        <a:t>and variables</a:t>
                      </a:r>
                      <a:r>
                        <a:rPr lang="en-US" sz="2800" b="1" baseline="0" dirty="0" smtClean="0">
                          <a:effectLst/>
                        </a:rPr>
                        <a:t> list </a:t>
                      </a:r>
                      <a:r>
                        <a:rPr lang="en-US" sz="2800" b="1" dirty="0" smtClean="0">
                          <a:effectLst/>
                        </a:rPr>
                        <a:t>due</a:t>
                      </a:r>
                      <a:r>
                        <a:rPr lang="en-US" sz="2800" b="1" dirty="0">
                          <a:effectLst/>
                        </a:rPr>
                        <a:t>.</a:t>
                      </a:r>
                      <a:br>
                        <a:rPr lang="en-US" sz="2800" b="1" dirty="0">
                          <a:effectLst/>
                        </a:rPr>
                      </a:br>
                      <a:r>
                        <a:rPr lang="en-US" sz="2800" b="1" dirty="0">
                          <a:effectLst/>
                        </a:rPr>
                        <a:t>Experimental plan/outline provided for </a:t>
                      </a:r>
                      <a:r>
                        <a:rPr lang="en-US" sz="2800" b="1" dirty="0">
                          <a:solidFill>
                            <a:srgbClr val="FFFF00"/>
                          </a:solidFill>
                          <a:effectLst/>
                        </a:rPr>
                        <a:t>instructor approval</a:t>
                      </a:r>
                      <a:r>
                        <a:rPr lang="en-US" sz="2800" b="1" dirty="0" smtClean="0">
                          <a:effectLst/>
                        </a:rPr>
                        <a:t>.</a:t>
                      </a:r>
                      <a:endParaRPr lang="en-US" sz="28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74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effectLst/>
                        </a:rPr>
                        <a:t>4/6</a:t>
                      </a:r>
                      <a:br>
                        <a:rPr lang="en-US" sz="2400" b="1" dirty="0">
                          <a:effectLst/>
                        </a:rPr>
                      </a:br>
                      <a:r>
                        <a:rPr lang="en-US" sz="2400" b="1" dirty="0" smtClean="0">
                          <a:effectLst/>
                        </a:rPr>
                        <a:t>4/7</a:t>
                      </a:r>
                      <a:endParaRPr lang="en-US" sz="24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effectLst/>
                        </a:rPr>
                        <a:t>Proceed with experiment once </a:t>
                      </a:r>
                      <a:r>
                        <a:rPr lang="en-US" sz="2800" b="1" dirty="0" smtClean="0">
                          <a:effectLst/>
                        </a:rPr>
                        <a:t>approved.</a:t>
                      </a:r>
                      <a:endParaRPr lang="en-US" sz="28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892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effectLst/>
                        </a:rPr>
                        <a:t>4/13-14</a:t>
                      </a:r>
                      <a:endParaRPr lang="en-US" sz="24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8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74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effectLst/>
                        </a:rPr>
                        <a:t>4/20</a:t>
                      </a:r>
                      <a:br>
                        <a:rPr lang="en-US" sz="2400" b="1" dirty="0">
                          <a:effectLst/>
                        </a:rPr>
                      </a:br>
                      <a:r>
                        <a:rPr lang="en-US" sz="2400" b="1" dirty="0" smtClean="0">
                          <a:effectLst/>
                        </a:rPr>
                        <a:t>4/21</a:t>
                      </a:r>
                      <a:endParaRPr lang="en-US" sz="24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effectLst/>
                        </a:rPr>
                        <a:t>Final experimental report due.</a:t>
                      </a:r>
                      <a:br>
                        <a:rPr lang="en-US" sz="2800" b="1" dirty="0">
                          <a:effectLst/>
                        </a:rPr>
                      </a:br>
                      <a:r>
                        <a:rPr lang="en-US" sz="2800" b="1" dirty="0">
                          <a:effectLst/>
                        </a:rPr>
                        <a:t>Begin peer reviews</a:t>
                      </a:r>
                      <a:r>
                        <a:rPr lang="en-US" sz="2800" b="1" dirty="0" smtClean="0">
                          <a:effectLst/>
                        </a:rPr>
                        <a:t>.</a:t>
                      </a:r>
                      <a:endParaRPr lang="en-US" sz="28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74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effectLst/>
                        </a:rPr>
                        <a:t>4/27</a:t>
                      </a:r>
                      <a:br>
                        <a:rPr lang="en-US" sz="2400" b="1" dirty="0">
                          <a:effectLst/>
                        </a:rPr>
                      </a:br>
                      <a:r>
                        <a:rPr lang="en-US" sz="2400" b="1" dirty="0" smtClean="0">
                          <a:effectLst/>
                        </a:rPr>
                        <a:t>4/28</a:t>
                      </a:r>
                      <a:endParaRPr lang="en-US" sz="2400" b="1" dirty="0">
                        <a:effectLst/>
                      </a:endParaRP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>
                          <a:effectLst/>
                        </a:rPr>
                        <a:t>Peer reviews due.</a:t>
                      </a:r>
                    </a:p>
                  </a:txBody>
                  <a:tcPr marL="68239" marR="68239" marT="34119" marB="3411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742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/>
              <a:t>Experimental Groups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/>
            <a:r>
              <a:rPr lang="en-US" sz="4000" dirty="0" smtClean="0"/>
              <a:t>Soak It Up</a:t>
            </a:r>
            <a:endParaRPr lang="en-US" sz="4000" b="1" dirty="0" smtClean="0"/>
          </a:p>
          <a:p>
            <a:pPr lvl="3"/>
            <a:r>
              <a:rPr lang="en-US" b="1" dirty="0" smtClean="0"/>
              <a:t>Briana </a:t>
            </a:r>
            <a:r>
              <a:rPr lang="en-US" b="1" dirty="0" err="1" smtClean="0"/>
              <a:t>Havenga</a:t>
            </a:r>
            <a:r>
              <a:rPr lang="en-US" dirty="0" smtClean="0"/>
              <a:t>, </a:t>
            </a:r>
            <a:r>
              <a:rPr lang="en-US" b="1" dirty="0" smtClean="0"/>
              <a:t>Megan Finn, Laura </a:t>
            </a:r>
            <a:r>
              <a:rPr lang="en-US" b="1" dirty="0" err="1" smtClean="0"/>
              <a:t>Zehr</a:t>
            </a:r>
            <a:endParaRPr lang="en-US" b="1" dirty="0" smtClean="0"/>
          </a:p>
          <a:p>
            <a:pPr lvl="1" eaLnBrk="1" hangingPunct="1"/>
            <a:endParaRPr lang="en-US" b="1" dirty="0" smtClean="0"/>
          </a:p>
          <a:p>
            <a:pPr eaLnBrk="1" hangingPunct="1"/>
            <a:r>
              <a:rPr lang="en-US" sz="4000" dirty="0" smtClean="0"/>
              <a:t>PMS</a:t>
            </a:r>
            <a:endParaRPr lang="en-US" sz="4000" b="1" dirty="0" smtClean="0"/>
          </a:p>
          <a:p>
            <a:pPr lvl="3"/>
            <a:r>
              <a:rPr lang="en-US" b="1" dirty="0" smtClean="0"/>
              <a:t>Rebekah Park, Sarah </a:t>
            </a:r>
            <a:r>
              <a:rPr lang="en-US" b="1" dirty="0" err="1" smtClean="0"/>
              <a:t>Streitz</a:t>
            </a:r>
            <a:r>
              <a:rPr lang="en-US" dirty="0" smtClean="0"/>
              <a:t>, </a:t>
            </a:r>
            <a:r>
              <a:rPr lang="en-US" b="1" dirty="0" smtClean="0"/>
              <a:t>Emily </a:t>
            </a:r>
            <a:r>
              <a:rPr lang="en-US" b="1" dirty="0" err="1" smtClean="0"/>
              <a:t>Matko</a:t>
            </a:r>
            <a:endParaRPr lang="en-US" b="1" dirty="0" smtClean="0"/>
          </a:p>
          <a:p>
            <a:pPr lvl="1"/>
            <a:endParaRPr lang="en-US" b="1" dirty="0" smtClean="0"/>
          </a:p>
          <a:p>
            <a:pPr>
              <a:spcBef>
                <a:spcPts val="600"/>
              </a:spcBef>
            </a:pPr>
            <a:r>
              <a:rPr lang="en-US" sz="4000" b="1" dirty="0" smtClean="0"/>
              <a:t>Wonder Mold</a:t>
            </a:r>
          </a:p>
          <a:p>
            <a:pPr lvl="3">
              <a:spcBef>
                <a:spcPts val="600"/>
              </a:spcBef>
            </a:pPr>
            <a:r>
              <a:rPr lang="en-US" b="1" dirty="0" smtClean="0"/>
              <a:t>Kari </a:t>
            </a:r>
            <a:r>
              <a:rPr lang="en-US" b="1" dirty="0" err="1" smtClean="0"/>
              <a:t>Koppers</a:t>
            </a:r>
            <a:r>
              <a:rPr lang="en-US" dirty="0" smtClean="0"/>
              <a:t>, </a:t>
            </a:r>
            <a:r>
              <a:rPr lang="en-US" b="1" dirty="0" smtClean="0"/>
              <a:t>Dan </a:t>
            </a:r>
            <a:r>
              <a:rPr lang="en-US" b="1" dirty="0" err="1" smtClean="0"/>
              <a:t>DeWees</a:t>
            </a:r>
            <a:r>
              <a:rPr lang="en-US" dirty="0" smtClean="0"/>
              <a:t>, </a:t>
            </a:r>
            <a:r>
              <a:rPr lang="en-US" b="1" dirty="0" smtClean="0"/>
              <a:t>Megan </a:t>
            </a:r>
            <a:r>
              <a:rPr lang="en-US" b="1" dirty="0"/>
              <a:t>Butler</a:t>
            </a:r>
          </a:p>
          <a:p>
            <a:pPr lvl="1">
              <a:spcBef>
                <a:spcPts val="600"/>
              </a:spcBef>
            </a:pPr>
            <a:endParaRPr lang="en-US" b="1" dirty="0"/>
          </a:p>
          <a:p>
            <a:pPr>
              <a:spcBef>
                <a:spcPts val="600"/>
              </a:spcBef>
            </a:pPr>
            <a:r>
              <a:rPr lang="en-US" sz="4000" b="1" dirty="0" smtClean="0"/>
              <a:t>That’s Not Sand…It’s Kitty Litter</a:t>
            </a:r>
          </a:p>
          <a:p>
            <a:pPr lvl="3">
              <a:spcBef>
                <a:spcPts val="600"/>
              </a:spcBef>
            </a:pPr>
            <a:r>
              <a:rPr lang="en-US" b="1" dirty="0" smtClean="0"/>
              <a:t>Diane Coughlin, Todd Price, Sarah Verdun</a:t>
            </a:r>
          </a:p>
          <a:p>
            <a:pPr lvl="1">
              <a:spcBef>
                <a:spcPts val="600"/>
              </a:spcBef>
            </a:pPr>
            <a:endParaRPr lang="en-US" b="1" dirty="0"/>
          </a:p>
          <a:p>
            <a:pPr>
              <a:spcBef>
                <a:spcPts val="600"/>
              </a:spcBef>
            </a:pPr>
            <a:r>
              <a:rPr lang="en-US" sz="2600" b="1" dirty="0" smtClean="0"/>
              <a:t>5 – </a:t>
            </a:r>
          </a:p>
          <a:p>
            <a:pPr lvl="3">
              <a:spcBef>
                <a:spcPts val="600"/>
              </a:spcBef>
            </a:pPr>
            <a:r>
              <a:rPr lang="en-US" b="1" dirty="0" smtClean="0"/>
              <a:t>John </a:t>
            </a:r>
            <a:r>
              <a:rPr lang="en-US" b="1" dirty="0" smtClean="0"/>
              <a:t>Grant, Jennifer </a:t>
            </a:r>
            <a:r>
              <a:rPr lang="en-US" b="1" dirty="0"/>
              <a:t>Williams</a:t>
            </a:r>
          </a:p>
          <a:p>
            <a:pPr lvl="1" eaLnBrk="1" hangingPunct="1"/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213004275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926123" y="1524000"/>
            <a:ext cx="7772400" cy="484584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sz="3600" b="1" dirty="0" smtClean="0"/>
              <a:t>Garbage Gurus</a:t>
            </a:r>
            <a:endParaRPr lang="en-US" sz="3600" b="1" dirty="0" smtClean="0"/>
          </a:p>
          <a:p>
            <a:pPr lvl="3"/>
            <a:r>
              <a:rPr lang="en-US" b="1" dirty="0" smtClean="0"/>
              <a:t>Alyssa </a:t>
            </a:r>
            <a:r>
              <a:rPr lang="en-US" b="1" dirty="0" err="1" smtClean="0"/>
              <a:t>Imig</a:t>
            </a:r>
            <a:r>
              <a:rPr lang="en-US" dirty="0" smtClean="0"/>
              <a:t>, </a:t>
            </a:r>
            <a:r>
              <a:rPr lang="en-US" b="1" dirty="0" smtClean="0"/>
              <a:t>Kevin </a:t>
            </a:r>
            <a:r>
              <a:rPr lang="en-US" b="1" dirty="0" err="1" smtClean="0"/>
              <a:t>Pavesic</a:t>
            </a:r>
            <a:r>
              <a:rPr lang="en-US" dirty="0" smtClean="0"/>
              <a:t>, </a:t>
            </a:r>
            <a:r>
              <a:rPr lang="en-US" b="1" dirty="0" smtClean="0"/>
              <a:t>Neil </a:t>
            </a:r>
            <a:r>
              <a:rPr lang="en-US" b="1" dirty="0" err="1" smtClean="0"/>
              <a:t>Katzenbach</a:t>
            </a:r>
            <a:endParaRPr lang="en-US" b="1" dirty="0" smtClean="0"/>
          </a:p>
          <a:p>
            <a:pPr lvl="1" eaLnBrk="1" hangingPunct="1">
              <a:spcBef>
                <a:spcPts val="600"/>
              </a:spcBef>
            </a:pPr>
            <a:endParaRPr lang="en-US" b="1" dirty="0" smtClean="0"/>
          </a:p>
          <a:p>
            <a:pPr eaLnBrk="1" hangingPunct="1"/>
            <a:r>
              <a:rPr lang="en-US" sz="3600" b="1" dirty="0" err="1" smtClean="0"/>
              <a:t>Poptastic</a:t>
            </a:r>
            <a:endParaRPr lang="en-US" sz="3600" b="1" dirty="0" smtClean="0"/>
          </a:p>
          <a:p>
            <a:pPr lvl="3"/>
            <a:r>
              <a:rPr lang="en-US" b="1" dirty="0" smtClean="0"/>
              <a:t> Anna Lewis, Kayla Braun, Ryan Kowalski</a:t>
            </a:r>
          </a:p>
          <a:p>
            <a:pPr lvl="1"/>
            <a:endParaRPr lang="en-US" b="1" dirty="0" smtClean="0"/>
          </a:p>
          <a:p>
            <a:r>
              <a:rPr lang="en-US" sz="3600" b="1" dirty="0"/>
              <a:t>3 – </a:t>
            </a:r>
          </a:p>
          <a:p>
            <a:pPr lvl="3"/>
            <a:r>
              <a:rPr lang="en-US" b="1" dirty="0"/>
              <a:t>Dawn </a:t>
            </a:r>
            <a:r>
              <a:rPr lang="en-US" b="1" dirty="0" err="1" smtClean="0"/>
              <a:t>Giovanetto</a:t>
            </a:r>
            <a:r>
              <a:rPr lang="en-US" dirty="0" smtClean="0"/>
              <a:t>, </a:t>
            </a:r>
            <a:r>
              <a:rPr lang="en-US" b="1" dirty="0" smtClean="0"/>
              <a:t>Stephanie </a:t>
            </a:r>
            <a:r>
              <a:rPr lang="en-US" b="1" dirty="0" err="1"/>
              <a:t>Mocilan</a:t>
            </a:r>
            <a:endParaRPr lang="en-US" b="1" dirty="0"/>
          </a:p>
          <a:p>
            <a:pPr lvl="1">
              <a:spcBef>
                <a:spcPts val="600"/>
              </a:spcBef>
            </a:pPr>
            <a:endParaRPr lang="en-US" b="1" dirty="0"/>
          </a:p>
          <a:p>
            <a:pPr>
              <a:spcBef>
                <a:spcPts val="600"/>
              </a:spcBef>
            </a:pPr>
            <a:r>
              <a:rPr lang="en-US" sz="3600" b="1" dirty="0"/>
              <a:t>4 – </a:t>
            </a:r>
          </a:p>
          <a:p>
            <a:pPr lvl="3">
              <a:spcBef>
                <a:spcPts val="600"/>
              </a:spcBef>
            </a:pPr>
            <a:r>
              <a:rPr lang="en-US" b="1" dirty="0"/>
              <a:t>Jessica </a:t>
            </a:r>
            <a:r>
              <a:rPr lang="en-US" b="1" dirty="0" smtClean="0"/>
              <a:t>Throop, Steven Ybarra, Brittany </a:t>
            </a:r>
            <a:r>
              <a:rPr lang="en-US" b="1" dirty="0" err="1"/>
              <a:t>Hany</a:t>
            </a:r>
            <a:endParaRPr lang="en-US" b="1" dirty="0"/>
          </a:p>
          <a:p>
            <a:pPr lvl="1">
              <a:spcBef>
                <a:spcPts val="600"/>
              </a:spcBef>
            </a:pPr>
            <a:endParaRPr lang="en-US" b="1" dirty="0"/>
          </a:p>
          <a:p>
            <a:pPr>
              <a:spcBef>
                <a:spcPts val="600"/>
              </a:spcBef>
            </a:pPr>
            <a:r>
              <a:rPr lang="en-US" sz="3600" b="1" dirty="0"/>
              <a:t>5 – </a:t>
            </a:r>
          </a:p>
          <a:p>
            <a:pPr lvl="3">
              <a:spcBef>
                <a:spcPts val="600"/>
              </a:spcBef>
            </a:pPr>
            <a:r>
              <a:rPr lang="en-US" b="1" dirty="0"/>
              <a:t>Stephanie </a:t>
            </a:r>
            <a:r>
              <a:rPr lang="en-US" b="1" dirty="0" err="1" smtClean="0"/>
              <a:t>Streight</a:t>
            </a:r>
            <a:r>
              <a:rPr lang="en-US" dirty="0" smtClean="0"/>
              <a:t>, </a:t>
            </a:r>
            <a:r>
              <a:rPr lang="en-US" sz="2000" b="1" dirty="0" smtClean="0"/>
              <a:t>Veronica </a:t>
            </a:r>
            <a:r>
              <a:rPr lang="en-US" sz="2000" b="1" dirty="0"/>
              <a:t>Painter</a:t>
            </a:r>
          </a:p>
          <a:p>
            <a:pPr lvl="1" eaLnBrk="1" hangingPunct="1"/>
            <a:endParaRPr lang="en-US" b="1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6123" y="269631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800" b="1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z="5400" dirty="0" smtClean="0"/>
              <a:t>Experimental Groups</a:t>
            </a:r>
          </a:p>
        </p:txBody>
      </p:sp>
    </p:spTree>
    <p:extLst>
      <p:ext uri="{BB962C8B-B14F-4D97-AF65-F5344CB8AC3E}">
        <p14:creationId xmlns:p14="http://schemas.microsoft.com/office/powerpoint/2010/main" val="31704585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772400" cy="1143000"/>
          </a:xfrm>
        </p:spPr>
        <p:txBody>
          <a:bodyPr/>
          <a:lstStyle/>
          <a:p>
            <a:pPr algn="l">
              <a:lnSpc>
                <a:spcPct val="60000"/>
              </a:lnSpc>
            </a:pPr>
            <a:r>
              <a:rPr lang="en-US" sz="5400" b="1" dirty="0">
                <a:solidFill>
                  <a:schemeClr val="tx1"/>
                </a:solidFill>
              </a:rPr>
              <a:t>Experimental Report</a:t>
            </a:r>
            <a:r>
              <a:rPr lang="en-US" sz="5400" b="1" dirty="0"/>
              <a:t>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4400" b="1" dirty="0"/>
              <a:t>                              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57400" y="1600200"/>
            <a:ext cx="5791200" cy="47244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b="1" dirty="0" smtClean="0"/>
              <a:t>Question or problem</a:t>
            </a:r>
          </a:p>
          <a:p>
            <a:pPr>
              <a:spcAft>
                <a:spcPts val="600"/>
              </a:spcAft>
            </a:pPr>
            <a:r>
              <a:rPr lang="en-US" sz="3200" b="1" dirty="0" smtClean="0"/>
              <a:t>Hypothesis </a:t>
            </a:r>
            <a:endParaRPr lang="en-US" sz="3200" b="1" dirty="0"/>
          </a:p>
          <a:p>
            <a:pPr>
              <a:spcAft>
                <a:spcPts val="600"/>
              </a:spcAft>
            </a:pPr>
            <a:r>
              <a:rPr lang="en-US" sz="3200" b="1" dirty="0"/>
              <a:t>Materials / Apparatus </a:t>
            </a:r>
          </a:p>
          <a:p>
            <a:pPr>
              <a:spcAft>
                <a:spcPts val="600"/>
              </a:spcAft>
            </a:pPr>
            <a:r>
              <a:rPr lang="en-US" sz="3200" b="1" dirty="0"/>
              <a:t>Procedures </a:t>
            </a:r>
          </a:p>
          <a:p>
            <a:pPr>
              <a:spcAft>
                <a:spcPts val="600"/>
              </a:spcAft>
            </a:pPr>
            <a:r>
              <a:rPr lang="en-US" sz="3200" b="1" dirty="0"/>
              <a:t>Data</a:t>
            </a:r>
          </a:p>
          <a:p>
            <a:pPr>
              <a:spcAft>
                <a:spcPts val="600"/>
              </a:spcAft>
            </a:pPr>
            <a:r>
              <a:rPr lang="en-US" sz="3200" b="1" dirty="0"/>
              <a:t>Graphs &amp; Analysis </a:t>
            </a:r>
          </a:p>
          <a:p>
            <a:pPr>
              <a:spcAft>
                <a:spcPts val="600"/>
              </a:spcAft>
            </a:pPr>
            <a:r>
              <a:rPr lang="en-US" sz="3200" b="1" dirty="0"/>
              <a:t>Conclusions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766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696200" cy="1143000"/>
          </a:xfrm>
        </p:spPr>
        <p:txBody>
          <a:bodyPr/>
          <a:lstStyle/>
          <a:p>
            <a:r>
              <a:rPr lang="en-US" sz="6600" dirty="0" smtClean="0"/>
              <a:t>Ask yourself:</a:t>
            </a:r>
            <a:endParaRPr lang="en-US" sz="66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924800" cy="3886200"/>
          </a:xfrm>
        </p:spPr>
        <p:txBody>
          <a:bodyPr>
            <a:normAutofit lnSpcReduction="10000"/>
          </a:bodyPr>
          <a:lstStyle/>
          <a:p>
            <a:pPr>
              <a:spcAft>
                <a:spcPct val="60000"/>
              </a:spcAft>
            </a:pPr>
            <a:r>
              <a:rPr lang="en-US" sz="3600" dirty="0"/>
              <a:t>Is this an experiment?</a:t>
            </a:r>
          </a:p>
          <a:p>
            <a:pPr lvl="2">
              <a:spcAft>
                <a:spcPct val="60000"/>
              </a:spcAft>
            </a:pPr>
            <a:r>
              <a:rPr lang="en-US" sz="3200" dirty="0"/>
              <a:t>Valid hypothesis - falsifiable!</a:t>
            </a:r>
          </a:p>
          <a:p>
            <a:pPr lvl="2">
              <a:spcAft>
                <a:spcPct val="60000"/>
              </a:spcAft>
            </a:pPr>
            <a:r>
              <a:rPr lang="en-US" sz="3200" dirty="0" smtClean="0"/>
              <a:t>Identification </a:t>
            </a:r>
            <a:r>
              <a:rPr lang="en-US" sz="3200" dirty="0"/>
              <a:t>of variables </a:t>
            </a:r>
            <a:endParaRPr lang="en-US" sz="3200" dirty="0" smtClean="0"/>
          </a:p>
          <a:p>
            <a:pPr>
              <a:spcAft>
                <a:spcPct val="60000"/>
              </a:spcAft>
            </a:pPr>
            <a:r>
              <a:rPr lang="en-US" sz="3600" dirty="0" smtClean="0"/>
              <a:t>Remember: There is no “u” in experiment report.</a:t>
            </a:r>
          </a:p>
        </p:txBody>
      </p:sp>
    </p:spTree>
    <p:extLst>
      <p:ext uri="{BB962C8B-B14F-4D97-AF65-F5344CB8AC3E}">
        <p14:creationId xmlns:p14="http://schemas.microsoft.com/office/powerpoint/2010/main" val="9569504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38200" y="4495800"/>
            <a:ext cx="7696200" cy="977486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Use “If ….. then…... structure</a:t>
            </a:r>
            <a:endParaRPr lang="en-US" sz="4400" b="1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512064"/>
            <a:ext cx="7948950" cy="777240"/>
          </a:xfrm>
        </p:spPr>
        <p:txBody>
          <a:bodyPr/>
          <a:lstStyle/>
          <a:p>
            <a:pPr algn="l"/>
            <a:r>
              <a:rPr lang="en-US" sz="6600" b="1" dirty="0"/>
              <a:t>Hypotheses are not the same as predictions!</a:t>
            </a:r>
          </a:p>
        </p:txBody>
      </p:sp>
    </p:spTree>
    <p:extLst>
      <p:ext uri="{BB962C8B-B14F-4D97-AF65-F5344CB8AC3E}">
        <p14:creationId xmlns:p14="http://schemas.microsoft.com/office/powerpoint/2010/main" val="18230283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1143000"/>
            <a:ext cx="7772400" cy="1975104"/>
          </a:xfrm>
        </p:spPr>
        <p:txBody>
          <a:bodyPr/>
          <a:lstStyle/>
          <a:p>
            <a:r>
              <a:rPr lang="en-US" sz="6000" cap="none" dirty="0" smtClean="0"/>
              <a:t>You will be </a:t>
            </a:r>
            <a:br>
              <a:rPr lang="en-US" sz="6000" cap="none" dirty="0" smtClean="0"/>
            </a:br>
            <a:r>
              <a:rPr lang="en-US" sz="6000" cap="none" dirty="0" smtClean="0"/>
              <a:t>peer-reviewing </a:t>
            </a:r>
            <a:br>
              <a:rPr lang="en-US" sz="6000" cap="none" dirty="0" smtClean="0"/>
            </a:br>
            <a:r>
              <a:rPr lang="en-US" sz="6000" cap="none" dirty="0" smtClean="0"/>
              <a:t>the experimental reports!</a:t>
            </a:r>
            <a:endParaRPr lang="en-US" sz="6000" cap="none" dirty="0"/>
          </a:p>
        </p:txBody>
      </p:sp>
    </p:spTree>
    <p:extLst>
      <p:ext uri="{BB962C8B-B14F-4D97-AF65-F5344CB8AC3E}">
        <p14:creationId xmlns:p14="http://schemas.microsoft.com/office/powerpoint/2010/main" val="2278756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197</Words>
  <Application>Microsoft Office PowerPoint</Application>
  <PresentationFormat>On-screen Show (4:3)</PresentationFormat>
  <Paragraphs>61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Experimental Design Project</vt:lpstr>
      <vt:lpstr>Experiment Due Dates</vt:lpstr>
      <vt:lpstr>Experimental Groups</vt:lpstr>
      <vt:lpstr>PowerPoint Presentation</vt:lpstr>
      <vt:lpstr>Experimental Report                                  </vt:lpstr>
      <vt:lpstr>Ask yourself:</vt:lpstr>
      <vt:lpstr>Hypotheses are not the same as predictions!</vt:lpstr>
      <vt:lpstr>You will be  peer-reviewing  the experimental reports!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cjmoor1</dc:creator>
  <cp:lastModifiedBy>Moore, Cynthia</cp:lastModifiedBy>
  <cp:revision>20</cp:revision>
  <dcterms:created xsi:type="dcterms:W3CDTF">2011-03-22T17:21:45Z</dcterms:created>
  <dcterms:modified xsi:type="dcterms:W3CDTF">2011-03-24T15:52:07Z</dcterms:modified>
</cp:coreProperties>
</file>